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5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26" autoAdjust="0"/>
  </p:normalViewPr>
  <p:slideViewPr>
    <p:cSldViewPr snapToGrid="0">
      <p:cViewPr>
        <p:scale>
          <a:sx n="70" d="100"/>
          <a:sy n="70" d="100"/>
        </p:scale>
        <p:origin x="-24" y="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B3F4A-DCA8-4F95-A245-F160E76CFBB0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F211A-D603-4767-84A6-D9C17723C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rimario.eu/en/information-sharing/the-ioris-platfor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484" y="1408176"/>
            <a:ext cx="8001000" cy="2606040"/>
          </a:xfrm>
        </p:spPr>
        <p:txBody>
          <a:bodyPr>
            <a:normAutofit/>
          </a:bodyPr>
          <a:lstStyle/>
          <a:p>
            <a:r>
              <a:rPr lang="fi-FI" dirty="0" err="1" smtClean="0"/>
              <a:t>regional</a:t>
            </a:r>
            <a:r>
              <a:rPr lang="fi-FI" dirty="0" smtClean="0"/>
              <a:t> Maritime </a:t>
            </a:r>
            <a:r>
              <a:rPr lang="fi-FI" dirty="0" err="1" smtClean="0"/>
              <a:t>challenges</a:t>
            </a:r>
            <a:r>
              <a:rPr lang="fi-FI" dirty="0" smtClean="0"/>
              <a:t> and</a:t>
            </a:r>
            <a:r>
              <a:rPr lang="en-GB" dirty="0"/>
              <a:t/>
            </a:r>
            <a:br>
              <a:rPr lang="en-GB" dirty="0"/>
            </a:br>
            <a:r>
              <a:rPr lang="fi-FI" dirty="0" err="1" smtClean="0"/>
              <a:t>opportunities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484" y="4132240"/>
            <a:ext cx="6400800" cy="1947333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 smtClean="0"/>
              <a:t>PUNTLAND STATE UNIVERSITY 30.11.2019</a:t>
            </a:r>
            <a:endParaRPr lang="fi-FI" sz="2600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Aaro Suonio, Strategic </a:t>
            </a:r>
            <a:r>
              <a:rPr lang="fi-FI" dirty="0" err="1" smtClean="0"/>
              <a:t>Adviser</a:t>
            </a:r>
            <a:endParaRPr lang="fi-FI" dirty="0" smtClean="0"/>
          </a:p>
          <a:p>
            <a:r>
              <a:rPr lang="fi-FI" dirty="0" smtClean="0"/>
              <a:t>EUCAP-Somalia</a:t>
            </a:r>
            <a:endParaRPr lang="en-GB" dirty="0"/>
          </a:p>
        </p:txBody>
      </p:sp>
      <p:pic>
        <p:nvPicPr>
          <p:cNvPr id="2050" name="Picture 2" descr="cid:image002.png@01D3DD3E.20D72D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28" y="5105907"/>
            <a:ext cx="1377189" cy="1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AppData\Local\Microsoft\Windows\INetCacheContent.Word\Puntland_State_of_Somalia_Coat_of_Ar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8" y="60959"/>
            <a:ext cx="1785049" cy="148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8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1480"/>
            <a:ext cx="4253548" cy="5582919"/>
          </a:xfrm>
        </p:spPr>
        <p:txBody>
          <a:bodyPr>
            <a:normAutofit/>
          </a:bodyPr>
          <a:lstStyle/>
          <a:p>
            <a:r>
              <a:rPr lang="fi-FI" dirty="0" smtClean="0"/>
              <a:t>MAHADSANID!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QUESTIONS?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26" y="182880"/>
            <a:ext cx="4786884" cy="638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6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4488873"/>
            <a:ext cx="3878552" cy="1505526"/>
          </a:xfrm>
        </p:spPr>
        <p:txBody>
          <a:bodyPr/>
          <a:lstStyle/>
          <a:p>
            <a:r>
              <a:rPr lang="en-US" dirty="0" smtClean="0"/>
              <a:t>The vast oceans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685800"/>
            <a:ext cx="3878552" cy="3615267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71 % of </a:t>
            </a:r>
            <a:r>
              <a:rPr lang="fi-FI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endParaRPr lang="fi-FI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93.5% of </a:t>
            </a:r>
            <a:r>
              <a:rPr lang="fi-FI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i-FI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13" y="411480"/>
            <a:ext cx="8089442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80" y="5867400"/>
            <a:ext cx="11347366" cy="868144"/>
          </a:xfrm>
        </p:spPr>
        <p:txBody>
          <a:bodyPr/>
          <a:lstStyle/>
          <a:p>
            <a:r>
              <a:rPr lang="fi-FI" dirty="0" smtClean="0"/>
              <a:t>                                       </a:t>
            </a:r>
            <a:r>
              <a:rPr lang="fi-FI" dirty="0" err="1" smtClean="0"/>
              <a:t>maritime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582" y="5978306"/>
            <a:ext cx="266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smtClean="0">
                <a:solidFill>
                  <a:srgbClr val="FF0000"/>
                </a:solidFill>
              </a:rPr>
              <a:t>CRITICAL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9734148">
            <a:off x="7113069" y="1886552"/>
            <a:ext cx="904775" cy="142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7565456" y="3041686"/>
            <a:ext cx="333103" cy="470263"/>
          </a:xfrm>
          <a:custGeom>
            <a:avLst/>
            <a:gdLst>
              <a:gd name="connsiteX0" fmla="*/ 39189 w 333103"/>
              <a:gd name="connsiteY0" fmla="*/ 62049 h 470263"/>
              <a:gd name="connsiteX1" fmla="*/ 0 w 333103"/>
              <a:gd name="connsiteY1" fmla="*/ 101237 h 470263"/>
              <a:gd name="connsiteX2" fmla="*/ 68580 w 333103"/>
              <a:gd name="connsiteY2" fmla="*/ 150223 h 470263"/>
              <a:gd name="connsiteX3" fmla="*/ 186146 w 333103"/>
              <a:gd name="connsiteY3" fmla="*/ 140426 h 470263"/>
              <a:gd name="connsiteX4" fmla="*/ 130629 w 333103"/>
              <a:gd name="connsiteY4" fmla="*/ 248195 h 470263"/>
              <a:gd name="connsiteX5" fmla="*/ 75111 w 333103"/>
              <a:gd name="connsiteY5" fmla="*/ 293915 h 470263"/>
              <a:gd name="connsiteX6" fmla="*/ 48986 w 333103"/>
              <a:gd name="connsiteY6" fmla="*/ 316775 h 470263"/>
              <a:gd name="connsiteX7" fmla="*/ 45720 w 333103"/>
              <a:gd name="connsiteY7" fmla="*/ 369026 h 470263"/>
              <a:gd name="connsiteX8" fmla="*/ 68580 w 333103"/>
              <a:gd name="connsiteY8" fmla="*/ 470263 h 470263"/>
              <a:gd name="connsiteX9" fmla="*/ 166551 w 333103"/>
              <a:gd name="connsiteY9" fmla="*/ 388620 h 470263"/>
              <a:gd name="connsiteX10" fmla="*/ 231866 w 333103"/>
              <a:gd name="connsiteY10" fmla="*/ 248195 h 470263"/>
              <a:gd name="connsiteX11" fmla="*/ 287383 w 333103"/>
              <a:gd name="connsiteY11" fmla="*/ 133895 h 470263"/>
              <a:gd name="connsiteX12" fmla="*/ 329837 w 333103"/>
              <a:gd name="connsiteY12" fmla="*/ 78377 h 470263"/>
              <a:gd name="connsiteX13" fmla="*/ 333103 w 333103"/>
              <a:gd name="connsiteY13" fmla="*/ 45720 h 470263"/>
              <a:gd name="connsiteX14" fmla="*/ 320040 w 333103"/>
              <a:gd name="connsiteY14" fmla="*/ 0 h 470263"/>
              <a:gd name="connsiteX15" fmla="*/ 212271 w 333103"/>
              <a:gd name="connsiteY15" fmla="*/ 39189 h 470263"/>
              <a:gd name="connsiteX16" fmla="*/ 150223 w 333103"/>
              <a:gd name="connsiteY16" fmla="*/ 48986 h 470263"/>
              <a:gd name="connsiteX17" fmla="*/ 94706 w 333103"/>
              <a:gd name="connsiteY17" fmla="*/ 62049 h 470263"/>
              <a:gd name="connsiteX18" fmla="*/ 39189 w 333103"/>
              <a:gd name="connsiteY18" fmla="*/ 62049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103" h="470263">
                <a:moveTo>
                  <a:pt x="39189" y="62049"/>
                </a:moveTo>
                <a:lnTo>
                  <a:pt x="0" y="101237"/>
                </a:lnTo>
                <a:lnTo>
                  <a:pt x="68580" y="150223"/>
                </a:lnTo>
                <a:lnTo>
                  <a:pt x="186146" y="140426"/>
                </a:lnTo>
                <a:lnTo>
                  <a:pt x="130629" y="248195"/>
                </a:lnTo>
                <a:lnTo>
                  <a:pt x="75111" y="293915"/>
                </a:lnTo>
                <a:lnTo>
                  <a:pt x="48986" y="316775"/>
                </a:lnTo>
                <a:lnTo>
                  <a:pt x="45720" y="369026"/>
                </a:lnTo>
                <a:lnTo>
                  <a:pt x="68580" y="470263"/>
                </a:lnTo>
                <a:lnTo>
                  <a:pt x="166551" y="388620"/>
                </a:lnTo>
                <a:lnTo>
                  <a:pt x="231866" y="248195"/>
                </a:lnTo>
                <a:lnTo>
                  <a:pt x="287383" y="133895"/>
                </a:lnTo>
                <a:lnTo>
                  <a:pt x="329837" y="78377"/>
                </a:lnTo>
                <a:lnTo>
                  <a:pt x="333103" y="45720"/>
                </a:lnTo>
                <a:lnTo>
                  <a:pt x="320040" y="0"/>
                </a:lnTo>
                <a:lnTo>
                  <a:pt x="212271" y="39189"/>
                </a:lnTo>
                <a:lnTo>
                  <a:pt x="150223" y="48986"/>
                </a:lnTo>
                <a:lnTo>
                  <a:pt x="94706" y="62049"/>
                </a:lnTo>
                <a:lnTo>
                  <a:pt x="39189" y="6204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98" y="466344"/>
            <a:ext cx="906299" cy="6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94" y="182880"/>
            <a:ext cx="6970451" cy="603580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95" y="182880"/>
            <a:ext cx="6931153" cy="6035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09728" y="182880"/>
            <a:ext cx="47731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     IMO</a:t>
            </a:r>
            <a:r>
              <a:rPr lang="fi-FI" sz="2800" dirty="0" smtClean="0"/>
              <a:t>:</a:t>
            </a:r>
          </a:p>
          <a:p>
            <a:endParaRPr lang="fi-F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Environmental concerns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Legal matters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echnical co-operation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Efficiency </a:t>
            </a:r>
            <a:r>
              <a:rPr lang="en-US" sz="2800" dirty="0"/>
              <a:t>of </a:t>
            </a:r>
            <a:r>
              <a:rPr lang="en-US" sz="2800" dirty="0" smtClean="0"/>
              <a:t>shipping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Maritime security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         </a:t>
            </a:r>
            <a:endParaRPr lang="fi-FI" sz="2800" dirty="0" smtClean="0"/>
          </a:p>
          <a:p>
            <a:endParaRPr lang="fi-FI" sz="2800" dirty="0"/>
          </a:p>
          <a:p>
            <a:endParaRPr lang="en-GB" sz="2800" dirty="0"/>
          </a:p>
        </p:txBody>
      </p:sp>
      <p:sp>
        <p:nvSpPr>
          <p:cNvPr id="9" name="Right Arrow 8"/>
          <p:cNvSpPr/>
          <p:nvPr/>
        </p:nvSpPr>
        <p:spPr>
          <a:xfrm>
            <a:off x="553213" y="4508204"/>
            <a:ext cx="667512" cy="46634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5024" y="4325878"/>
            <a:ext cx="361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DJIBOUTI CODE OF   CONDUCT 2009</a:t>
            </a:r>
            <a:endParaRPr lang="fi-FI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20725" y="5240981"/>
            <a:ext cx="34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fi-FI" b="1" dirty="0"/>
              <a:t>J</a:t>
            </a:r>
            <a:r>
              <a:rPr lang="fi-FI" b="1" dirty="0" smtClean="0"/>
              <a:t>EDDAH AMENDMENT 2017</a:t>
            </a:r>
          </a:p>
          <a:p>
            <a:pPr marL="285750" indent="-285750">
              <a:buFontTx/>
              <a:buChar char="-"/>
            </a:pPr>
            <a:r>
              <a:rPr lang="fi-FI" b="1" dirty="0" smtClean="0"/>
              <a:t>CMR PROGRAMME</a:t>
            </a:r>
          </a:p>
          <a:p>
            <a:pPr marL="285750" indent="-285750">
              <a:buFontTx/>
              <a:buChar char="-"/>
            </a:pPr>
            <a:r>
              <a:rPr lang="fi-FI" b="1" dirty="0" smtClean="0"/>
              <a:t>EU CRIMARIO (IORIS)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93792" y="3401568"/>
            <a:ext cx="16642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57150" contourW="12700">
              <a:bevelT w="88900" h="38100" prst="coolSlant"/>
              <a:extrusionClr>
                <a:schemeClr val="tx1">
                  <a:lumMod val="75000"/>
                </a:schemeClr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fi-FI" sz="3200" b="1" dirty="0" smtClean="0">
                <a:solidFill>
                  <a:srgbClr val="FF0000"/>
                </a:solidFill>
              </a:rPr>
              <a:t>21 STATES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80" y="0"/>
            <a:ext cx="10672636" cy="1044788"/>
          </a:xfrm>
        </p:spPr>
        <p:txBody>
          <a:bodyPr>
            <a:normAutofit/>
          </a:bodyPr>
          <a:lstStyle/>
          <a:p>
            <a:r>
              <a:rPr lang="fi-FI" dirty="0" smtClean="0"/>
              <a:t>Djibouti </a:t>
            </a:r>
            <a:r>
              <a:rPr lang="fi-FI" dirty="0" err="1" smtClean="0"/>
              <a:t>code</a:t>
            </a:r>
            <a:r>
              <a:rPr lang="fi-FI" dirty="0" smtClean="0"/>
              <a:t> of </a:t>
            </a:r>
            <a:r>
              <a:rPr lang="fi-FI" dirty="0" err="1" smtClean="0"/>
              <a:t>conduct</a:t>
            </a:r>
            <a:r>
              <a:rPr lang="fi-FI" dirty="0" smtClean="0"/>
              <a:t> (</a:t>
            </a:r>
            <a:r>
              <a:rPr lang="fi-FI" dirty="0" err="1" smtClean="0"/>
              <a:t>DC</a:t>
            </a:r>
            <a:r>
              <a:rPr lang="fi-FI" sz="2700" dirty="0" err="1" smtClean="0"/>
              <a:t>O</a:t>
            </a:r>
            <a:r>
              <a:rPr lang="fi-FI" dirty="0" err="1" smtClean="0"/>
              <a:t>c</a:t>
            </a:r>
            <a:r>
              <a:rPr lang="fi-FI" dirty="0" smtClean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80" y="1435609"/>
            <a:ext cx="9596848" cy="51114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600" b="1" dirty="0" err="1" smtClean="0">
                <a:solidFill>
                  <a:schemeClr val="bg2"/>
                </a:solidFill>
              </a:rPr>
              <a:t>Treaty</a:t>
            </a:r>
            <a:r>
              <a:rPr lang="fi-FI" sz="2600" b="1" dirty="0" smtClean="0">
                <a:solidFill>
                  <a:schemeClr val="bg2"/>
                </a:solidFill>
              </a:rPr>
              <a:t> </a:t>
            </a:r>
            <a:r>
              <a:rPr lang="fi-FI" sz="2600" b="1" dirty="0" err="1" smtClean="0">
                <a:solidFill>
                  <a:schemeClr val="bg2"/>
                </a:solidFill>
              </a:rPr>
              <a:t>instrument</a:t>
            </a:r>
            <a:r>
              <a:rPr lang="fi-FI" sz="2600" b="1" dirty="0" smtClean="0">
                <a:solidFill>
                  <a:schemeClr val="bg2"/>
                </a:solidFill>
              </a:rPr>
              <a:t> of </a:t>
            </a:r>
            <a:r>
              <a:rPr lang="fi-FI" sz="2600" b="1" dirty="0" err="1" smtClean="0">
                <a:solidFill>
                  <a:schemeClr val="bg2"/>
                </a:solidFill>
              </a:rPr>
              <a:t>the</a:t>
            </a:r>
            <a:r>
              <a:rPr lang="fi-FI" sz="2600" b="1" dirty="0" smtClean="0">
                <a:solidFill>
                  <a:schemeClr val="bg2"/>
                </a:solidFill>
              </a:rPr>
              <a:t> IMO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2"/>
                </a:solidFill>
              </a:rPr>
              <a:t>Repression </a:t>
            </a:r>
            <a:r>
              <a:rPr lang="en-US" sz="2600" b="1" dirty="0">
                <a:solidFill>
                  <a:schemeClr val="bg2"/>
                </a:solidFill>
              </a:rPr>
              <a:t>of Piracy and Armed Robbery against Ships in the Western Indian Ocean and the Gulf of </a:t>
            </a:r>
            <a:r>
              <a:rPr lang="en-US" sz="2600" b="1" dirty="0" smtClean="0">
                <a:solidFill>
                  <a:schemeClr val="bg2"/>
                </a:solidFill>
              </a:rPr>
              <a:t>Aden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2"/>
                </a:solidFill>
              </a:rPr>
              <a:t>Declaration of cooperation: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accent1"/>
                </a:solidFill>
              </a:rPr>
              <a:t>investigation</a:t>
            </a:r>
            <a:r>
              <a:rPr lang="en-US" sz="2600" dirty="0">
                <a:solidFill>
                  <a:schemeClr val="accent1"/>
                </a:solidFill>
              </a:rPr>
              <a:t>, arrest and prosecution, incitement or intentional </a:t>
            </a:r>
            <a:r>
              <a:rPr lang="en-US" sz="2600" dirty="0" smtClean="0">
                <a:solidFill>
                  <a:schemeClr val="accent1"/>
                </a:solidFill>
              </a:rPr>
              <a:t>facilitation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accent1"/>
                </a:solidFill>
              </a:rPr>
              <a:t>interdiction </a:t>
            </a:r>
            <a:r>
              <a:rPr lang="en-US" sz="2600" dirty="0">
                <a:solidFill>
                  <a:schemeClr val="accent1"/>
                </a:solidFill>
              </a:rPr>
              <a:t>and seizure of suspect ships and property on board such </a:t>
            </a:r>
            <a:r>
              <a:rPr lang="en-US" sz="2600" dirty="0" smtClean="0">
                <a:solidFill>
                  <a:schemeClr val="accent1"/>
                </a:solidFill>
              </a:rPr>
              <a:t>ships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accent1"/>
                </a:solidFill>
              </a:rPr>
              <a:t>rescue </a:t>
            </a:r>
            <a:r>
              <a:rPr lang="en-US" sz="2600" dirty="0">
                <a:solidFill>
                  <a:schemeClr val="accent1"/>
                </a:solidFill>
              </a:rPr>
              <a:t>of ships, persons and property subject to piracy and armed </a:t>
            </a:r>
            <a:r>
              <a:rPr lang="en-US" sz="2600" dirty="0" smtClean="0">
                <a:solidFill>
                  <a:schemeClr val="accent1"/>
                </a:solidFill>
              </a:rPr>
              <a:t>robbery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600" dirty="0" smtClean="0">
                <a:solidFill>
                  <a:schemeClr val="accent1"/>
                </a:solidFill>
              </a:rPr>
              <a:t>shared operations – </a:t>
            </a:r>
            <a:r>
              <a:rPr lang="en-US" sz="2600" dirty="0" smtClean="0">
                <a:solidFill>
                  <a:schemeClr val="accent1"/>
                </a:solidFill>
              </a:rPr>
              <a:t>officials </a:t>
            </a:r>
            <a:r>
              <a:rPr lang="en-US" sz="2600" dirty="0">
                <a:solidFill>
                  <a:schemeClr val="accent1"/>
                </a:solidFill>
              </a:rPr>
              <a:t>to embark on patrol ships or aircraft of another </a:t>
            </a:r>
            <a:r>
              <a:rPr lang="en-US" sz="2600" dirty="0" smtClean="0">
                <a:solidFill>
                  <a:schemeClr val="accent1"/>
                </a:solidFill>
              </a:rPr>
              <a:t>signatory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chemeClr val="accent1"/>
                </a:solidFill>
              </a:rPr>
              <a:t>framework </a:t>
            </a:r>
            <a:r>
              <a:rPr lang="en-US" sz="2600" dirty="0">
                <a:solidFill>
                  <a:schemeClr val="accent1"/>
                </a:solidFill>
              </a:rPr>
              <a:t>for communication, coordination and cooperation</a:t>
            </a:r>
            <a:endParaRPr lang="en-GB" sz="2600" dirty="0" smtClean="0">
              <a:solidFill>
                <a:schemeClr val="accent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4" name="Picture 2" descr="cid:image002.png@01D3DD3E.20D72D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28" y="5105907"/>
            <a:ext cx="1377189" cy="1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39" y="379266"/>
            <a:ext cx="2142491" cy="19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6804724" cy="5696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Delivering </a:t>
            </a:r>
            <a:r>
              <a:rPr lang="en-US" sz="2400" b="1" dirty="0"/>
              <a:t>national and regional training 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Enhancing national </a:t>
            </a:r>
            <a:r>
              <a:rPr lang="en-GB" sz="2400" b="1" dirty="0" smtClean="0"/>
              <a:t>legislation</a:t>
            </a:r>
          </a:p>
          <a:p>
            <a:pPr marL="0" indent="0">
              <a:buNone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Information sharing and Maritime Domain </a:t>
            </a:r>
            <a:r>
              <a:rPr lang="en-US" sz="2400" b="1" dirty="0" smtClean="0"/>
              <a:t>Awareness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Building counter piracy capacity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36" y="338328"/>
            <a:ext cx="4538472" cy="3403854"/>
          </a:xfrm>
          <a:prstGeom prst="rect">
            <a:avLst/>
          </a:prstGeom>
        </p:spPr>
      </p:pic>
      <p:pic>
        <p:nvPicPr>
          <p:cNvPr id="6" name="Picture 2" descr="cid:image002.png@01D3DD3E.20D72D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28" y="5105907"/>
            <a:ext cx="1377189" cy="1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4672" y="274320"/>
            <a:ext cx="651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IMO </a:t>
            </a:r>
            <a:r>
              <a:rPr lang="fi-FI" sz="3600" dirty="0" err="1" smtClean="0"/>
              <a:t>DCoC</a:t>
            </a:r>
            <a:r>
              <a:rPr lang="fi-FI" sz="3600" dirty="0" smtClean="0"/>
              <a:t> - 2009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220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04" y="0"/>
            <a:ext cx="8807260" cy="1591057"/>
          </a:xfrm>
        </p:spPr>
        <p:txBody>
          <a:bodyPr/>
          <a:lstStyle/>
          <a:p>
            <a:r>
              <a:rPr lang="fi-FI" dirty="0" smtClean="0"/>
              <a:t>JEDDAH AMENDMENT TO DC</a:t>
            </a:r>
            <a:r>
              <a:rPr lang="fi-FI" sz="2800" dirty="0" smtClean="0"/>
              <a:t>O</a:t>
            </a:r>
            <a:r>
              <a:rPr lang="fi-FI" dirty="0" smtClean="0"/>
              <a:t>C - 2017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03" y="1252728"/>
            <a:ext cx="9529635" cy="53126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400" dirty="0" smtClean="0"/>
              <a:t> </a:t>
            </a:r>
            <a:r>
              <a:rPr lang="fi-FI" sz="2400" b="1" u="sng" dirty="0" err="1" smtClean="0"/>
              <a:t>Broadens</a:t>
            </a:r>
            <a:r>
              <a:rPr lang="fi-FI" sz="2400" b="1" u="sng" dirty="0" smtClean="0"/>
              <a:t> </a:t>
            </a:r>
            <a:r>
              <a:rPr lang="fi-FI" sz="2400" b="1" u="sng" dirty="0" err="1" smtClean="0"/>
              <a:t>scope</a:t>
            </a:r>
            <a:r>
              <a:rPr lang="fi-FI" sz="2400" b="1" dirty="0" smtClean="0"/>
              <a:t>: </a:t>
            </a:r>
            <a:r>
              <a:rPr lang="en-US" sz="2400" b="1" dirty="0"/>
              <a:t>human trafficking and illegal, unreported and unregulated (IUU) </a:t>
            </a:r>
            <a:r>
              <a:rPr lang="en-US" sz="2400" b="1" dirty="0" smtClean="0"/>
              <a:t>fishing, </a:t>
            </a:r>
            <a:r>
              <a:rPr lang="en-US" sz="2400" b="1" dirty="0"/>
              <a:t>arms </a:t>
            </a:r>
            <a:r>
              <a:rPr lang="en-US" sz="2400" b="1" dirty="0" smtClean="0"/>
              <a:t>trafficking, trafficking </a:t>
            </a:r>
            <a:r>
              <a:rPr lang="en-US" sz="2400" b="1" dirty="0"/>
              <a:t>in </a:t>
            </a:r>
            <a:r>
              <a:rPr lang="en-US" sz="2400" b="1" dirty="0" smtClean="0"/>
              <a:t>narcotics</a:t>
            </a:r>
            <a:r>
              <a:rPr lang="en-US" sz="2400" dirty="0" smtClean="0"/>
              <a:t>, </a:t>
            </a:r>
            <a:r>
              <a:rPr lang="en-US" sz="2400" b="1" dirty="0"/>
              <a:t>illegal trade in </a:t>
            </a:r>
            <a:r>
              <a:rPr lang="en-US" sz="2400" b="1" dirty="0" smtClean="0"/>
              <a:t>wildlife, crude </a:t>
            </a:r>
            <a:r>
              <a:rPr lang="en-US" sz="2400" b="1" dirty="0"/>
              <a:t>oil </a:t>
            </a:r>
            <a:r>
              <a:rPr lang="en-US" sz="2400" b="1" dirty="0" smtClean="0"/>
              <a:t>theft, smuggling and </a:t>
            </a:r>
            <a:r>
              <a:rPr lang="en-US" sz="2400" b="1" dirty="0"/>
              <a:t>illegal dumping of toxic waste. 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i-FI" sz="2400" b="1" dirty="0" smtClean="0"/>
              <a:t> </a:t>
            </a:r>
            <a:r>
              <a:rPr lang="en-US" sz="2400" b="1" u="sng" dirty="0" smtClean="0"/>
              <a:t>Recognizes</a:t>
            </a:r>
            <a:r>
              <a:rPr lang="en-US" sz="2400" b="1" dirty="0" smtClean="0"/>
              <a:t> </a:t>
            </a:r>
            <a:r>
              <a:rPr lang="en-US" sz="2400" b="1" dirty="0"/>
              <a:t>the important role of the “blue </a:t>
            </a:r>
            <a:r>
              <a:rPr lang="en-US" sz="2400" b="1" dirty="0" smtClean="0"/>
              <a:t>economy”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 smtClean="0"/>
              <a:t>shipping</a:t>
            </a:r>
            <a:r>
              <a:rPr lang="en-US" sz="2400" dirty="0"/>
              <a:t>, </a:t>
            </a:r>
            <a:r>
              <a:rPr lang="en-US" sz="2400" dirty="0" smtClean="0"/>
              <a:t>seafaring</a:t>
            </a:r>
            <a:r>
              <a:rPr lang="en-US" sz="2400" dirty="0"/>
              <a:t>, fisheries and </a:t>
            </a:r>
            <a:r>
              <a:rPr lang="en-US" sz="2400" dirty="0" smtClean="0"/>
              <a:t>tourism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sustainable </a:t>
            </a:r>
            <a:r>
              <a:rPr lang="en-US" sz="2400" dirty="0"/>
              <a:t>economic growth, food security, employment, </a:t>
            </a:r>
            <a:r>
              <a:rPr lang="en-US" sz="2400" dirty="0" smtClean="0"/>
              <a:t> prosperity </a:t>
            </a:r>
            <a:r>
              <a:rPr lang="en-US" sz="2400" dirty="0"/>
              <a:t>and </a:t>
            </a:r>
            <a:r>
              <a:rPr lang="en-US" sz="2400" dirty="0" smtClean="0"/>
              <a:t>stability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b="1" dirty="0" smtClean="0"/>
              <a:t>National Strategies, Maritime Policies and legislation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Coordinate activities </a:t>
            </a:r>
            <a:r>
              <a:rPr lang="en-US" sz="2400" b="1" dirty="0"/>
              <a:t>to facilitate rescue, interdiction, investigation, and prosecution. </a:t>
            </a:r>
            <a:endParaRPr lang="en-US" sz="2400" b="1" dirty="0" smtClean="0"/>
          </a:p>
        </p:txBody>
      </p:sp>
      <p:pic>
        <p:nvPicPr>
          <p:cNvPr id="4" name="Picture 2" descr="cid:image002.png@01D3DD3E.20D72D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28" y="5105907"/>
            <a:ext cx="1377189" cy="1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39" y="379266"/>
            <a:ext cx="2142491" cy="19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4" y="237383"/>
            <a:ext cx="5487988" cy="978769"/>
          </a:xfrm>
        </p:spPr>
        <p:txBody>
          <a:bodyPr/>
          <a:lstStyle/>
          <a:p>
            <a:r>
              <a:rPr lang="fi-FI" dirty="0" err="1" smtClean="0"/>
              <a:t>Eu</a:t>
            </a:r>
            <a:r>
              <a:rPr lang="fi-FI" dirty="0" smtClean="0"/>
              <a:t> </a:t>
            </a:r>
            <a:r>
              <a:rPr lang="fi-FI" dirty="0" err="1" smtClean="0"/>
              <a:t>crimario</a:t>
            </a:r>
            <a:r>
              <a:rPr lang="fi-FI" dirty="0" smtClean="0"/>
              <a:t> I 2015 - 19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617793"/>
            <a:ext cx="6702202" cy="50383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Enhancing </a:t>
            </a:r>
            <a:r>
              <a:rPr lang="en-US" b="1" dirty="0"/>
              <a:t>maritime situational awareness (MSA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Web </a:t>
            </a:r>
            <a:r>
              <a:rPr lang="en-US" b="1" dirty="0"/>
              <a:t>based information sharing and incident management network (</a:t>
            </a:r>
            <a:r>
              <a:rPr lang="en-US" b="1" dirty="0">
                <a:hlinkClick r:id="rId2"/>
              </a:rPr>
              <a:t>IORIS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/>
              <a:t>Training </a:t>
            </a:r>
            <a:r>
              <a:rPr lang="en-GB" b="1" dirty="0"/>
              <a:t>&amp; capacity </a:t>
            </a:r>
            <a:r>
              <a:rPr lang="en-GB" b="1" dirty="0" smtClean="0"/>
              <a:t>building</a:t>
            </a:r>
          </a:p>
          <a:p>
            <a:pPr>
              <a:buFont typeface="Wingdings" panose="05000000000000000000" pitchFamily="2" charset="2"/>
              <a:buChar char="q"/>
            </a:pPr>
            <a:endParaRPr lang="fi-FI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Workshops: </a:t>
            </a:r>
            <a:r>
              <a:rPr lang="en-US" b="1" dirty="0"/>
              <a:t>enhancing interagency and regional </a:t>
            </a:r>
            <a:r>
              <a:rPr lang="en-US" b="1" dirty="0" smtClean="0"/>
              <a:t>cooperation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/>
              <a:t>Budget </a:t>
            </a:r>
            <a:r>
              <a:rPr lang="en-GB" b="1" dirty="0"/>
              <a:t>of €5.5 </a:t>
            </a:r>
            <a:r>
              <a:rPr lang="en-GB" b="1" dirty="0" smtClean="0"/>
              <a:t>million</a:t>
            </a:r>
          </a:p>
          <a:p>
            <a:pPr marL="0" indent="0">
              <a:buNone/>
            </a:pPr>
            <a:endParaRPr lang="fi-FI" b="1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b="1" dirty="0" smtClean="0"/>
              <a:t>CRIMARIO II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12" y="237383"/>
            <a:ext cx="4919471" cy="6418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483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4" y="162220"/>
            <a:ext cx="5067364" cy="1507067"/>
          </a:xfrm>
        </p:spPr>
        <p:txBody>
          <a:bodyPr>
            <a:normAutofit/>
          </a:bodyPr>
          <a:lstStyle/>
          <a:p>
            <a:r>
              <a:rPr lang="fi-FI" sz="4400" dirty="0" err="1" smtClean="0"/>
              <a:t>ECONOMICs</a:t>
            </a:r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3200" dirty="0" smtClean="0">
                <a:latin typeface="+mn-lt"/>
              </a:rPr>
              <a:t>in </a:t>
            </a:r>
            <a:r>
              <a:rPr lang="fi-FI" sz="3200" dirty="0" err="1" smtClean="0">
                <a:latin typeface="+mn-lt"/>
              </a:rPr>
              <a:t>figures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669287"/>
            <a:ext cx="5010912" cy="4941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Main trade route for dry commodities and containerized cargo between Asia, Europe and the Americas. </a:t>
            </a:r>
            <a:endParaRPr lang="en-GB" b="1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b="1" dirty="0" err="1" smtClean="0"/>
              <a:t>Nearly</a:t>
            </a:r>
            <a:r>
              <a:rPr lang="fi-FI" b="1" dirty="0" smtClean="0"/>
              <a:t> 20 000 </a:t>
            </a:r>
            <a:r>
              <a:rPr lang="fi-FI" b="1" dirty="0" err="1" smtClean="0"/>
              <a:t>vessels</a:t>
            </a:r>
            <a:r>
              <a:rPr lang="fi-FI" b="1" dirty="0" smtClean="0"/>
              <a:t> / </a:t>
            </a:r>
            <a:r>
              <a:rPr lang="fi-FI" b="1" dirty="0" err="1" smtClean="0"/>
              <a:t>year</a:t>
            </a:r>
            <a:endParaRPr lang="fi-FI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Millions of tons of crude oil, petroleum products, </a:t>
            </a:r>
            <a:r>
              <a:rPr lang="en-US" b="1" dirty="0" smtClean="0"/>
              <a:t>gas, grains</a:t>
            </a:r>
            <a:r>
              <a:rPr lang="en-US" b="1" dirty="0"/>
              <a:t>, iron ore and coal</a:t>
            </a:r>
            <a:r>
              <a:rPr lang="en-US" b="1" dirty="0" smtClean="0"/>
              <a:t>, </a:t>
            </a:r>
            <a:r>
              <a:rPr lang="en-US" b="1" dirty="0"/>
              <a:t>containerized goods from Hi-Fis to </a:t>
            </a:r>
            <a:r>
              <a:rPr lang="en-US" b="1" dirty="0" smtClean="0"/>
              <a:t>toys every month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7% </a:t>
            </a:r>
            <a:r>
              <a:rPr lang="en-US" b="1" dirty="0"/>
              <a:t>of world oil consumption passed through the Gulf of Aden in 2007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Around </a:t>
            </a:r>
            <a:r>
              <a:rPr lang="en-US" b="1" dirty="0" smtClean="0"/>
              <a:t>30% </a:t>
            </a:r>
            <a:r>
              <a:rPr lang="en-US" b="1" dirty="0"/>
              <a:t>of Europe’s </a:t>
            </a:r>
            <a:r>
              <a:rPr lang="en-US" b="1" dirty="0" smtClean="0"/>
              <a:t>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007" y="299380"/>
            <a:ext cx="6496050" cy="574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007" y="6042954"/>
            <a:ext cx="6496050" cy="6689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07224" y="1390395"/>
            <a:ext cx="484632" cy="5577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89" y="2872437"/>
            <a:ext cx="86565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3421</TotalTime>
  <Words>337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Slice</vt:lpstr>
      <vt:lpstr>regional Maritime challenges and opportunities</vt:lpstr>
      <vt:lpstr>The vast oceans</vt:lpstr>
      <vt:lpstr>                                       maritime routes</vt:lpstr>
      <vt:lpstr>PowerPoint Presentation</vt:lpstr>
      <vt:lpstr>Djibouti code of conduct (DCOc) </vt:lpstr>
      <vt:lpstr>PowerPoint Presentation</vt:lpstr>
      <vt:lpstr>JEDDAH AMENDMENT TO DCOC - 2017</vt:lpstr>
      <vt:lpstr>Eu crimario I 2015 - 19</vt:lpstr>
      <vt:lpstr>ECONOMICs in figures</vt:lpstr>
      <vt:lpstr>MAHADSANID!   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challenges – opportunities and threats</dc:title>
  <dc:creator>Aaro SUONIO</dc:creator>
  <cp:lastModifiedBy>Aaro SUONIO</cp:lastModifiedBy>
  <cp:revision>43</cp:revision>
  <dcterms:created xsi:type="dcterms:W3CDTF">2019-11-27T08:36:42Z</dcterms:created>
  <dcterms:modified xsi:type="dcterms:W3CDTF">2019-11-29T17:37:46Z</dcterms:modified>
</cp:coreProperties>
</file>